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56" r:id="rId6"/>
    <p:sldId id="257" r:id="rId7"/>
    <p:sldId id="258" r:id="rId8"/>
    <p:sldId id="261" r:id="rId9"/>
    <p:sldId id="263" r:id="rId10"/>
    <p:sldId id="264" r:id="rId11"/>
    <p:sldId id="265" r:id="rId12"/>
    <p:sldId id="266" r:id="rId13"/>
    <p:sldId id="273" r:id="rId14"/>
    <p:sldId id="274" r:id="rId15"/>
    <p:sldId id="272" r:id="rId16"/>
    <p:sldId id="269" r:id="rId1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28"/>
    <a:srgbClr val="CF5829"/>
    <a:srgbClr val="EFA401"/>
    <a:srgbClr val="D49923"/>
    <a:srgbClr val="EEA4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22ACF-830B-49ED-B661-383537EA5F0D}" v="83" dt="2021-09-27T09:25:56.197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5"/>
  </p:normalViewPr>
  <p:slideViewPr>
    <p:cSldViewPr snapToGrid="0" snapToObjects="1">
      <p:cViewPr varScale="1">
        <p:scale>
          <a:sx n="67" d="100"/>
          <a:sy n="67" d="100"/>
        </p:scale>
        <p:origin x="60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401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C9B5BD1-F951-594A-87C3-89055F1165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98E7C3-366F-FE46-8BF1-80898558D8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9423E-A959-684F-B0F8-A9E51C54332C}" type="datetimeFigureOut">
              <a:rPr lang="ca-ES" smtClean="0"/>
              <a:t>29/6/2022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376D70-8FA8-A847-BCDC-C8BE7A7256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843042C-F101-FB40-9734-9E179F626F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F7923-52ED-704B-8738-60DB3C3347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40735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10890-522B-D44C-A23C-73FF0580CE40}" type="datetimeFigureOut">
              <a:rPr lang="ca-ES" smtClean="0"/>
              <a:t>29/6/2022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C904E-D5CC-A743-9898-299D5961FFF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4638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D8E8909-57D0-464D-AD68-EE1AE73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382" y="2675528"/>
            <a:ext cx="5285789" cy="5356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2722"/>
            <a:ext cx="12192000" cy="3429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76382" y="770962"/>
            <a:ext cx="11239235" cy="75303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 baseline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dirty="0"/>
              <a:t>Agregueu aquí el títol principal de la presentació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76382" y="1686892"/>
            <a:ext cx="11239235" cy="42473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 err="1"/>
              <a:t>Agregueu</a:t>
            </a:r>
            <a:r>
              <a:rPr lang="es-ES_tradnl" dirty="0"/>
              <a:t> aquí el </a:t>
            </a:r>
            <a:r>
              <a:rPr lang="es-ES_tradnl" dirty="0" err="1"/>
              <a:t>subtítol</a:t>
            </a:r>
            <a:r>
              <a:rPr lang="es-ES_tradnl" dirty="0"/>
              <a:t> de la </a:t>
            </a:r>
            <a:r>
              <a:rPr lang="es-ES_tradnl" dirty="0" err="1"/>
              <a:t>presentació</a:t>
            </a:r>
            <a:endParaRPr lang="ca-ES" dirty="0"/>
          </a:p>
        </p:txBody>
      </p:sp>
      <p:sp>
        <p:nvSpPr>
          <p:cNvPr id="7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0" y="3422722"/>
            <a:ext cx="12192000" cy="3435278"/>
          </a:xfrm>
          <a:noFill/>
        </p:spPr>
        <p:txBody>
          <a:bodyPr anchor="ctr">
            <a:normAutofit/>
          </a:bodyPr>
          <a:lstStyle>
            <a:lvl1pPr marL="0" indent="0" algn="ctr">
              <a:buClr>
                <a:schemeClr val="tx2"/>
              </a:buClr>
              <a:buSzPct val="86000"/>
              <a:buFont typeface="Arial" charset="0"/>
              <a:buNone/>
              <a:defRPr sz="1800" b="1" i="0">
                <a:solidFill>
                  <a:schemeClr val="accent2"/>
                </a:solidFill>
                <a:latin typeface="Jigsaw Light" charset="0"/>
                <a:ea typeface="Jigsaw Light" charset="0"/>
                <a:cs typeface="Jigsaw Light" charset="0"/>
              </a:defRPr>
            </a:lvl1pPr>
            <a:lvl2pPr marL="457200" indent="0">
              <a:buClr>
                <a:schemeClr val="tx2"/>
              </a:buClr>
              <a:buSzPct val="86000"/>
              <a:buFont typeface="Arial" charset="0"/>
              <a:buNone/>
              <a:defRPr sz="16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2pPr>
            <a:lvl3pPr marL="914400" indent="0">
              <a:buClr>
                <a:schemeClr val="tx2"/>
              </a:buClr>
              <a:buSzPct val="86000"/>
              <a:buFont typeface="Arial" charset="0"/>
              <a:buNone/>
              <a:defRPr sz="14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3pPr>
            <a:lvl4pPr marL="13716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4pPr>
            <a:lvl5pPr marL="18288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5pPr>
          </a:lstStyle>
          <a:p>
            <a:pPr lvl="0"/>
            <a:r>
              <a:rPr lang="ca-ES" dirty="0"/>
              <a:t>Agregueu aquí la imatge de portada (si voleu modificar-la)</a:t>
            </a:r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0" y="685172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29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‹#›</a:t>
            </a:fld>
            <a:endParaRPr lang="ca-ES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0" y="64916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imagen 15"/>
          <p:cNvSpPr>
            <a:spLocks noGrp="1"/>
          </p:cNvSpPr>
          <p:nvPr>
            <p:ph type="pic" sz="quarter" idx="14"/>
          </p:nvPr>
        </p:nvSpPr>
        <p:spPr>
          <a:xfrm>
            <a:off x="8229600" y="828553"/>
            <a:ext cx="3124200" cy="521823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Jigsaw" charset="0"/>
                <a:ea typeface="Jigsaw" charset="0"/>
                <a:cs typeface="Jigsaw" charset="0"/>
              </a:defRPr>
            </a:lvl1pPr>
          </a:lstStyle>
          <a:p>
            <a:r>
              <a:rPr lang="ca-ES"/>
              <a:t>Feu clic a la icona per afegir una imatge</a:t>
            </a:r>
            <a:endParaRPr lang="ca-E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AAFEB46-EE85-3240-A03A-D8A3C3EE3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992"/>
            <a:ext cx="10515600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i="0" baseline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  <p:sp>
        <p:nvSpPr>
          <p:cNvPr id="15" name="Marcador de contenido 16">
            <a:extLst>
              <a:ext uri="{FF2B5EF4-FFF2-40B4-BE49-F238E27FC236}">
                <a16:creationId xmlns:a16="http://schemas.microsoft.com/office/drawing/2014/main" id="{00DFFD63-E9A1-0F43-ABFC-2D512AF0EF3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198" y="828553"/>
            <a:ext cx="7162801" cy="5218235"/>
          </a:xfrm>
        </p:spPr>
        <p:txBody>
          <a:bodyPr/>
          <a:lstStyle>
            <a:lvl1pPr marL="0" indent="0" fontAlgn="t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</a:tabLst>
              <a:defRPr b="0" i="0" baseline="0">
                <a:latin typeface="+mn-lt"/>
              </a:defRPr>
            </a:lvl1pPr>
            <a:lvl2pPr>
              <a:lnSpc>
                <a:spcPct val="150000"/>
              </a:lnSpc>
              <a:defRPr/>
            </a:lvl2pPr>
          </a:lstStyle>
          <a:p>
            <a:r>
              <a:rPr lang="ca-ES" dirty="0"/>
              <a:t>Introduïu aquí el text</a:t>
            </a:r>
          </a:p>
        </p:txBody>
      </p:sp>
    </p:spTree>
    <p:extLst>
      <p:ext uri="{BB962C8B-B14F-4D97-AF65-F5344CB8AC3E}">
        <p14:creationId xmlns:p14="http://schemas.microsoft.com/office/powerpoint/2010/main" val="2270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‹#›</a:t>
            </a:fld>
            <a:endParaRPr lang="ca-ES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0" y="64916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imagen 8"/>
          <p:cNvSpPr>
            <a:spLocks noGrp="1"/>
          </p:cNvSpPr>
          <p:nvPr>
            <p:ph type="pic" sz="quarter" idx="14" hasCustomPrompt="1"/>
          </p:nvPr>
        </p:nvSpPr>
        <p:spPr>
          <a:xfrm>
            <a:off x="2278911" y="938945"/>
            <a:ext cx="7485321" cy="494823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latin typeface="Jigsaw" charset="0"/>
                <a:ea typeface="Jigsaw" charset="0"/>
                <a:cs typeface="Jigsaw" charset="0"/>
              </a:defRPr>
            </a:lvl1pPr>
          </a:lstStyle>
          <a:p>
            <a:r>
              <a:rPr lang="ca-ES" dirty="0"/>
              <a:t>Imatge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1AF510-AA06-014F-AFE1-379679E57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992"/>
            <a:ext cx="10515600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i="0" baseline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SmartArt 3">
            <a:extLst>
              <a:ext uri="{FF2B5EF4-FFF2-40B4-BE49-F238E27FC236}">
                <a16:creationId xmlns:a16="http://schemas.microsoft.com/office/drawing/2014/main" id="{E77C4553-6055-B34B-BD5F-B702F76D2D1B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2254250" y="925513"/>
            <a:ext cx="7513638" cy="4956175"/>
          </a:xfrm>
        </p:spPr>
        <p:txBody>
          <a:bodyPr>
            <a:normAutofit/>
          </a:bodyPr>
          <a:lstStyle>
            <a:lvl1pPr>
              <a:buClr>
                <a:srgbClr val="EEA400"/>
              </a:buClr>
              <a:defRPr sz="1800"/>
            </a:lvl1pPr>
          </a:lstStyle>
          <a:p>
            <a:r>
              <a:rPr lang="ca-ES"/>
              <a:t>Feu clic a la icona per afegir un gràfic SmartArt</a:t>
            </a:r>
            <a:endParaRPr lang="ca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‹#›</a:t>
            </a:fld>
            <a:endParaRPr lang="ca-ES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0" y="64916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id="{121AF510-AA06-014F-AFE1-379679E57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992"/>
            <a:ext cx="10515600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i="0" baseline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</p:spTree>
    <p:extLst>
      <p:ext uri="{BB962C8B-B14F-4D97-AF65-F5344CB8AC3E}">
        <p14:creationId xmlns:p14="http://schemas.microsoft.com/office/powerpoint/2010/main" val="240522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à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gráfico 2">
            <a:extLst>
              <a:ext uri="{FF2B5EF4-FFF2-40B4-BE49-F238E27FC236}">
                <a16:creationId xmlns:a16="http://schemas.microsoft.com/office/drawing/2014/main" id="{DF33B87A-E1AA-9C41-A573-0283686B7778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2265363" y="922338"/>
            <a:ext cx="7499350" cy="4967287"/>
          </a:xfrm>
        </p:spPr>
        <p:txBody>
          <a:bodyPr>
            <a:normAutofit/>
          </a:bodyPr>
          <a:lstStyle>
            <a:lvl1pPr>
              <a:buClr>
                <a:srgbClr val="EEA400"/>
              </a:buClr>
              <a:defRPr sz="1800"/>
            </a:lvl1pPr>
          </a:lstStyle>
          <a:p>
            <a:r>
              <a:rPr lang="ca-ES"/>
              <a:t>Feu clic aquí per afegir un gràfic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‹#›</a:t>
            </a:fld>
            <a:endParaRPr lang="ca-ES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0" y="64916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id="{121AF510-AA06-014F-AFE1-379679E57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992"/>
            <a:ext cx="10515600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i="0" baseline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</p:spTree>
    <p:extLst>
      <p:ext uri="{BB962C8B-B14F-4D97-AF65-F5344CB8AC3E}">
        <p14:creationId xmlns:p14="http://schemas.microsoft.com/office/powerpoint/2010/main" val="192486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abla 2">
            <a:extLst>
              <a:ext uri="{FF2B5EF4-FFF2-40B4-BE49-F238E27FC236}">
                <a16:creationId xmlns:a16="http://schemas.microsoft.com/office/drawing/2014/main" id="{94847BC7-C799-5F41-A903-6A62E5DE538E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2254250" y="925513"/>
            <a:ext cx="7513638" cy="4956175"/>
          </a:xfrm>
        </p:spPr>
        <p:txBody>
          <a:bodyPr>
            <a:normAutofit/>
          </a:bodyPr>
          <a:lstStyle>
            <a:lvl1pPr>
              <a:buClr>
                <a:srgbClr val="EEA400"/>
              </a:buClr>
              <a:defRPr sz="1800"/>
            </a:lvl1pPr>
          </a:lstStyle>
          <a:p>
            <a:r>
              <a:rPr lang="ca-ES"/>
              <a:t>Feu clic a la icona per afegir una taula</a:t>
            </a:r>
            <a:endParaRPr lang="ca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‹#›</a:t>
            </a:fld>
            <a:endParaRPr lang="ca-ES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0" y="64916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1078EBB3-A1A1-134C-8E6F-A1004609DE8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30C8120-F89F-A045-A6A9-3D690CF4D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992"/>
            <a:ext cx="10515600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i="0" baseline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</p:spTree>
    <p:extLst>
      <p:ext uri="{BB962C8B-B14F-4D97-AF65-F5344CB8AC3E}">
        <p14:creationId xmlns:p14="http://schemas.microsoft.com/office/powerpoint/2010/main" val="2172512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s especial (1) una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90555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2769983"/>
            <a:ext cx="7655641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 i="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199" y="3755923"/>
            <a:ext cx="7655642" cy="2221365"/>
          </a:xfrm>
        </p:spPr>
        <p:txBody>
          <a:bodyPr numCol="1">
            <a:normAutofit/>
          </a:bodyPr>
          <a:lstStyle>
            <a:lvl1pPr marL="0" indent="0">
              <a:buClr>
                <a:schemeClr val="bg2"/>
              </a:buClr>
              <a:buSzPct val="86000"/>
              <a:buFont typeface="+mj-lt"/>
              <a:buNone/>
              <a:defRPr sz="1600" b="0" i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Clr>
                <a:schemeClr val="tx2"/>
              </a:buClr>
              <a:buSzPct val="86000"/>
              <a:buFont typeface="Arial" charset="0"/>
              <a:buNone/>
              <a:defRPr sz="16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2pPr>
            <a:lvl3pPr marL="914400" indent="0">
              <a:buClr>
                <a:schemeClr val="tx2"/>
              </a:buClr>
              <a:buSzPct val="86000"/>
              <a:buFont typeface="Arial" charset="0"/>
              <a:buNone/>
              <a:defRPr sz="14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3pPr>
            <a:lvl4pPr marL="13716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4pPr>
            <a:lvl5pPr marL="18288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5pPr>
          </a:lstStyle>
          <a:p>
            <a:pPr lvl="0"/>
            <a:r>
              <a:rPr lang="ca-ES" dirty="0"/>
              <a:t>Agregueu aquí el text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‹#›</a:t>
            </a:fld>
            <a:endParaRPr lang="ca-ES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9497961" y="615499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ca-ES" sz="3200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9330813" y="617465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ca-ES" sz="3200" dirty="0"/>
          </a:p>
        </p:txBody>
      </p:sp>
      <p:cxnSp>
        <p:nvCxnSpPr>
          <p:cNvPr id="15" name="Conector recto 14"/>
          <p:cNvCxnSpPr/>
          <p:nvPr userDrawn="1"/>
        </p:nvCxnSpPr>
        <p:spPr>
          <a:xfrm>
            <a:off x="953729" y="3397013"/>
            <a:ext cx="806245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72912F93-53FD-AC40-AE80-F2F4BB70F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32163"/>
            <a:ext cx="4692650" cy="4755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s especial (2) du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90555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2769983"/>
            <a:ext cx="7655641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 i="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199" y="3755923"/>
            <a:ext cx="7655642" cy="2221365"/>
          </a:xfrm>
        </p:spPr>
        <p:txBody>
          <a:bodyPr numCol="2" spcCol="720000">
            <a:normAutofit/>
          </a:bodyPr>
          <a:lstStyle>
            <a:lvl1pPr marL="0" indent="0">
              <a:buClr>
                <a:schemeClr val="bg2"/>
              </a:buClr>
              <a:buSzPct val="86000"/>
              <a:buFont typeface="+mj-lt"/>
              <a:buNone/>
              <a:defRPr sz="1600" b="0" i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Clr>
                <a:schemeClr val="tx2"/>
              </a:buClr>
              <a:buSzPct val="86000"/>
              <a:buFont typeface="Arial" charset="0"/>
              <a:buNone/>
              <a:defRPr sz="16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2pPr>
            <a:lvl3pPr marL="914400" indent="0">
              <a:buClr>
                <a:schemeClr val="tx2"/>
              </a:buClr>
              <a:buSzPct val="86000"/>
              <a:buFont typeface="Arial" charset="0"/>
              <a:buNone/>
              <a:defRPr sz="14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3pPr>
            <a:lvl4pPr marL="13716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4pPr>
            <a:lvl5pPr marL="18288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5pPr>
          </a:lstStyle>
          <a:p>
            <a:pPr lvl="0"/>
            <a:r>
              <a:rPr lang="ca-ES" dirty="0"/>
              <a:t>Agregueu aquí el text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‹#›</a:t>
            </a:fld>
            <a:endParaRPr lang="ca-ES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9497961" y="615499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ca-ES" sz="3200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9330813" y="617465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ca-ES" sz="3200" dirty="0"/>
          </a:p>
        </p:txBody>
      </p:sp>
      <p:cxnSp>
        <p:nvCxnSpPr>
          <p:cNvPr id="15" name="Conector recto 14"/>
          <p:cNvCxnSpPr/>
          <p:nvPr userDrawn="1"/>
        </p:nvCxnSpPr>
        <p:spPr>
          <a:xfrm>
            <a:off x="953729" y="3397013"/>
            <a:ext cx="806245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9F521028-9E42-D64C-B954-0E03D86522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32163"/>
            <a:ext cx="4692650" cy="4755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especial (3) una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916366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2769983"/>
            <a:ext cx="7655641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 i="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199" y="3755923"/>
            <a:ext cx="7655642" cy="2221365"/>
          </a:xfrm>
        </p:spPr>
        <p:txBody>
          <a:bodyPr numCol="1">
            <a:normAutofit/>
          </a:bodyPr>
          <a:lstStyle>
            <a:lvl1pPr marL="0" indent="0">
              <a:buClr>
                <a:schemeClr val="bg2"/>
              </a:buClr>
              <a:buSzPct val="86000"/>
              <a:buFont typeface="+mj-lt"/>
              <a:buNone/>
              <a:defRPr sz="1600" b="0" i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Clr>
                <a:schemeClr val="tx2"/>
              </a:buClr>
              <a:buSzPct val="86000"/>
              <a:buFont typeface="Arial" charset="0"/>
              <a:buNone/>
              <a:defRPr sz="16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2pPr>
            <a:lvl3pPr marL="914400" indent="0">
              <a:buClr>
                <a:schemeClr val="tx2"/>
              </a:buClr>
              <a:buSzPct val="86000"/>
              <a:buFont typeface="Arial" charset="0"/>
              <a:buNone/>
              <a:defRPr sz="14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3pPr>
            <a:lvl4pPr marL="13716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4pPr>
            <a:lvl5pPr marL="18288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5pPr>
          </a:lstStyle>
          <a:p>
            <a:pPr lvl="0"/>
            <a:r>
              <a:rPr lang="ca-ES" dirty="0"/>
              <a:t>Agregueu aquí el text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‹#›</a:t>
            </a:fld>
            <a:endParaRPr lang="ca-ES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9497961" y="615499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ca-ES" sz="3200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9330813" y="617465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ca-ES" sz="3200" dirty="0"/>
          </a:p>
        </p:txBody>
      </p:sp>
      <p:cxnSp>
        <p:nvCxnSpPr>
          <p:cNvPr id="15" name="Conector recto 14"/>
          <p:cNvCxnSpPr/>
          <p:nvPr userDrawn="1"/>
        </p:nvCxnSpPr>
        <p:spPr>
          <a:xfrm>
            <a:off x="953729" y="3397013"/>
            <a:ext cx="80624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75C174D5-B50D-A844-9F94-FA0DA42E0C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32163"/>
            <a:ext cx="4692650" cy="4755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especial (4) du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916366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2769983"/>
            <a:ext cx="7655641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 i="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199" y="3755923"/>
            <a:ext cx="7655642" cy="2221365"/>
          </a:xfrm>
        </p:spPr>
        <p:txBody>
          <a:bodyPr numCol="2" spcCol="720000">
            <a:normAutofit/>
          </a:bodyPr>
          <a:lstStyle>
            <a:lvl1pPr marL="0" indent="0">
              <a:buClr>
                <a:schemeClr val="bg2"/>
              </a:buClr>
              <a:buSzPct val="86000"/>
              <a:buFont typeface="+mj-lt"/>
              <a:buNone/>
              <a:defRPr sz="1600" b="0" i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Clr>
                <a:schemeClr val="tx2"/>
              </a:buClr>
              <a:buSzPct val="86000"/>
              <a:buFont typeface="Arial" charset="0"/>
              <a:buNone/>
              <a:defRPr sz="16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2pPr>
            <a:lvl3pPr marL="914400" indent="0">
              <a:buClr>
                <a:schemeClr val="tx2"/>
              </a:buClr>
              <a:buSzPct val="86000"/>
              <a:buFont typeface="Arial" charset="0"/>
              <a:buNone/>
              <a:defRPr sz="14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3pPr>
            <a:lvl4pPr marL="13716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4pPr>
            <a:lvl5pPr marL="18288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5pPr>
          </a:lstStyle>
          <a:p>
            <a:pPr lvl="0"/>
            <a:r>
              <a:rPr lang="ca-ES" dirty="0"/>
              <a:t>Agregueu aquí el text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‹#›</a:t>
            </a:fld>
            <a:endParaRPr lang="ca-ES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9497961" y="615499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ca-ES" sz="3200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9330813" y="617465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ca-ES" sz="3200" dirty="0"/>
          </a:p>
        </p:txBody>
      </p:sp>
      <p:cxnSp>
        <p:nvCxnSpPr>
          <p:cNvPr id="15" name="Conector recto 14"/>
          <p:cNvCxnSpPr/>
          <p:nvPr userDrawn="1"/>
        </p:nvCxnSpPr>
        <p:spPr>
          <a:xfrm>
            <a:off x="953729" y="3397013"/>
            <a:ext cx="80624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996832B1-5FFD-264A-834C-C647635EB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32163"/>
            <a:ext cx="4692650" cy="4755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resent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2722"/>
            <a:ext cx="12192000" cy="3429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76382" y="770962"/>
            <a:ext cx="11239235" cy="75303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0" i="0" baseline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dirty="0"/>
              <a:t>Agregueu aquí el text final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76382" y="1686892"/>
            <a:ext cx="11239235" cy="424732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 err="1"/>
              <a:t>Agregueu</a:t>
            </a:r>
            <a:r>
              <a:rPr lang="es-ES_tradnl" dirty="0"/>
              <a:t> aquí el </a:t>
            </a:r>
            <a:r>
              <a:rPr lang="es-ES_tradnl" dirty="0" err="1"/>
              <a:t>subtext</a:t>
            </a:r>
            <a:r>
              <a:rPr lang="es-ES_tradnl" dirty="0"/>
              <a:t> final de la </a:t>
            </a:r>
            <a:r>
              <a:rPr lang="es-ES_tradnl" dirty="0" err="1"/>
              <a:t>presentació</a:t>
            </a:r>
            <a:endParaRPr lang="ca-ES" dirty="0"/>
          </a:p>
        </p:txBody>
      </p:sp>
      <p:sp>
        <p:nvSpPr>
          <p:cNvPr id="7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0" y="3422722"/>
            <a:ext cx="12192000" cy="3435278"/>
          </a:xfrm>
          <a:noFill/>
        </p:spPr>
        <p:txBody>
          <a:bodyPr anchor="ctr">
            <a:normAutofit/>
          </a:bodyPr>
          <a:lstStyle>
            <a:lvl1pPr marL="0" indent="0" algn="ctr">
              <a:buClr>
                <a:schemeClr val="tx2"/>
              </a:buClr>
              <a:buSzPct val="86000"/>
              <a:buFont typeface="Arial" charset="0"/>
              <a:buNone/>
              <a:defRPr sz="1800" b="1" i="0">
                <a:solidFill>
                  <a:schemeClr val="accent2"/>
                </a:solidFill>
                <a:latin typeface="Jigsaw Light" charset="0"/>
                <a:ea typeface="Jigsaw Light" charset="0"/>
                <a:cs typeface="Jigsaw Light" charset="0"/>
              </a:defRPr>
            </a:lvl1pPr>
            <a:lvl2pPr marL="457200" indent="0">
              <a:buClr>
                <a:schemeClr val="tx2"/>
              </a:buClr>
              <a:buSzPct val="86000"/>
              <a:buFont typeface="Arial" charset="0"/>
              <a:buNone/>
              <a:defRPr sz="16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2pPr>
            <a:lvl3pPr marL="914400" indent="0">
              <a:buClr>
                <a:schemeClr val="tx2"/>
              </a:buClr>
              <a:buSzPct val="86000"/>
              <a:buFont typeface="Arial" charset="0"/>
              <a:buNone/>
              <a:defRPr sz="14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3pPr>
            <a:lvl4pPr marL="13716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4pPr>
            <a:lvl5pPr marL="18288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5pPr>
          </a:lstStyle>
          <a:p>
            <a:pPr lvl="0"/>
            <a:r>
              <a:rPr lang="ca-ES" dirty="0"/>
              <a:t>Agregueu aquí la imatge de portada (si voleu modificar-la)</a:t>
            </a:r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0" y="685172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4879AA4B-2E74-B247-9E38-D44205880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6382" y="2675528"/>
            <a:ext cx="5285789" cy="5356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s de la present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‹#›</a:t>
            </a:fld>
            <a:endParaRPr lang="ca-ES"/>
          </a:p>
        </p:txBody>
      </p:sp>
      <p:sp>
        <p:nvSpPr>
          <p:cNvPr id="8" name="Título 1"/>
          <p:cNvSpPr txBox="1">
            <a:spLocks/>
          </p:cNvSpPr>
          <p:nvPr userDrawn="1"/>
        </p:nvSpPr>
        <p:spPr>
          <a:xfrm>
            <a:off x="838201" y="365125"/>
            <a:ext cx="4844844" cy="50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rgbClr val="333333"/>
                </a:solidFill>
                <a:latin typeface="Jigsaw Stencil Medium" charset="0"/>
                <a:ea typeface="Jigsaw Stencil Medium" charset="0"/>
                <a:cs typeface="Jigsaw Stencil Medium" charset="0"/>
              </a:defRPr>
            </a:lvl1pPr>
          </a:lstStyle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Continguts</a:t>
            </a:r>
            <a:r>
              <a:rPr lang="ca-ES" sz="3200" baseline="0" dirty="0">
                <a:latin typeface="Calibri" panose="020F0502020204030204" pitchFamily="34" charset="0"/>
                <a:cs typeface="Calibri" panose="020F0502020204030204" pitchFamily="34" charset="0"/>
              </a:rPr>
              <a:t> de la presentació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contenido 2"/>
          <p:cNvSpPr>
            <a:spLocks noGrp="1"/>
          </p:cNvSpPr>
          <p:nvPr>
            <p:ph sz="half" idx="13"/>
          </p:nvPr>
        </p:nvSpPr>
        <p:spPr>
          <a:xfrm>
            <a:off x="838201" y="1324180"/>
            <a:ext cx="10515599" cy="4151663"/>
          </a:xfrm>
          <a:ln>
            <a:noFill/>
          </a:ln>
        </p:spPr>
        <p:txBody>
          <a:bodyPr numCol="2">
            <a:normAutofit/>
          </a:bodyPr>
          <a:lstStyle>
            <a:lvl1pPr marL="342900" indent="-342900">
              <a:lnSpc>
                <a:spcPct val="200000"/>
              </a:lnSpc>
              <a:buClr>
                <a:schemeClr val="tx2"/>
              </a:buClr>
              <a:buSzPct val="86000"/>
              <a:buFont typeface="+mj-lt"/>
              <a:buAutoNum type="arabicPeriod"/>
              <a:defRPr sz="1800" b="0" i="0">
                <a:solidFill>
                  <a:srgbClr val="333333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Clr>
                <a:schemeClr val="tx2"/>
              </a:buClr>
              <a:buSzPct val="86000"/>
              <a:buFont typeface="Arial" charset="0"/>
              <a:buNone/>
              <a:defRPr sz="16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2pPr>
            <a:lvl3pPr marL="914400" indent="0">
              <a:buClr>
                <a:schemeClr val="tx2"/>
              </a:buClr>
              <a:buSzPct val="86000"/>
              <a:buFont typeface="Arial" charset="0"/>
              <a:buNone/>
              <a:defRPr sz="14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3pPr>
            <a:lvl4pPr marL="13716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4pPr>
            <a:lvl5pPr marL="1828800" indent="0">
              <a:buClr>
                <a:schemeClr val="tx2"/>
              </a:buClr>
              <a:buSzPct val="86000"/>
              <a:buFont typeface="Arial" charset="0"/>
              <a:buNone/>
              <a:defRPr sz="1200" b="0" i="0">
                <a:solidFill>
                  <a:srgbClr val="333333"/>
                </a:solidFill>
                <a:latin typeface="Jigsaw Light" charset="0"/>
                <a:ea typeface="Jigsaw Light" charset="0"/>
                <a:cs typeface="Jigsaw Light" charset="0"/>
              </a:defRPr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cxnSp>
        <p:nvCxnSpPr>
          <p:cNvPr id="10" name="Conector recto 9"/>
          <p:cNvCxnSpPr>
            <a:cxnSpLocks/>
          </p:cNvCxnSpPr>
          <p:nvPr userDrawn="1"/>
        </p:nvCxnSpPr>
        <p:spPr>
          <a:xfrm>
            <a:off x="960699" y="865239"/>
            <a:ext cx="43746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(1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1" y="4711701"/>
            <a:ext cx="10515599" cy="62721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 b="0" i="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Títol del separador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‹#›</a:t>
            </a:fld>
            <a:endParaRPr lang="ca-ES"/>
          </a:p>
        </p:txBody>
      </p:sp>
      <p:cxnSp>
        <p:nvCxnSpPr>
          <p:cNvPr id="15" name="Conector recto 14"/>
          <p:cNvCxnSpPr/>
          <p:nvPr userDrawn="1"/>
        </p:nvCxnSpPr>
        <p:spPr>
          <a:xfrm>
            <a:off x="943897" y="5358581"/>
            <a:ext cx="806245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B134E8CB-D858-C84E-BE96-EF8D179692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32163"/>
            <a:ext cx="4692650" cy="4755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(2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1" y="4711701"/>
            <a:ext cx="10515599" cy="62721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 b="0" i="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Títol del separador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‹#›</a:t>
            </a:fld>
            <a:endParaRPr lang="ca-ES"/>
          </a:p>
        </p:txBody>
      </p:sp>
      <p:cxnSp>
        <p:nvCxnSpPr>
          <p:cNvPr id="15" name="Conector recto 14"/>
          <p:cNvCxnSpPr/>
          <p:nvPr userDrawn="1"/>
        </p:nvCxnSpPr>
        <p:spPr>
          <a:xfrm>
            <a:off x="943897" y="5358581"/>
            <a:ext cx="80624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81957E56-FB3C-6444-AB13-1D029C16FE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32163"/>
            <a:ext cx="4692650" cy="4755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(3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-7784"/>
            <a:ext cx="12192000" cy="68657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1" y="3053022"/>
            <a:ext cx="10515599" cy="62721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 b="0" i="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Títol del separador</a:t>
            </a:r>
          </a:p>
        </p:txBody>
      </p:sp>
      <p:cxnSp>
        <p:nvCxnSpPr>
          <p:cNvPr id="15" name="Conector recto 14"/>
          <p:cNvCxnSpPr/>
          <p:nvPr userDrawn="1"/>
        </p:nvCxnSpPr>
        <p:spPr>
          <a:xfrm>
            <a:off x="5696650" y="3699902"/>
            <a:ext cx="80624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 userDrawn="1"/>
        </p:nvSpPr>
        <p:spPr>
          <a:xfrm>
            <a:off x="0" y="-10633"/>
            <a:ext cx="12192000" cy="233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Rectángulo 9"/>
          <p:cNvSpPr/>
          <p:nvPr userDrawn="1"/>
        </p:nvSpPr>
        <p:spPr>
          <a:xfrm>
            <a:off x="0" y="6624084"/>
            <a:ext cx="12192000" cy="233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s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5F50FDED-E3B7-834D-8A5E-4EF9D8CBD98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828553"/>
            <a:ext cx="10515600" cy="5218235"/>
          </a:xfrm>
        </p:spPr>
        <p:txBody>
          <a:bodyPr/>
          <a:lstStyle>
            <a:lvl1pPr marL="0" indent="0" fontAlgn="t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</a:tabLst>
              <a:defRPr b="0" i="0" baseline="0">
                <a:latin typeface="+mn-lt"/>
              </a:defRPr>
            </a:lvl1pPr>
            <a:lvl2pPr>
              <a:lnSpc>
                <a:spcPct val="150000"/>
              </a:lnSpc>
              <a:defRPr/>
            </a:lvl2pPr>
          </a:lstStyle>
          <a:p>
            <a:r>
              <a:rPr lang="ca-ES" dirty="0"/>
              <a:t>Introduïu aquí el text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‹#›</a:t>
            </a:fld>
            <a:endParaRPr lang="ca-ES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0" y="64916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9FE1ACD9-C863-D545-8BBF-15DB78B8A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992"/>
            <a:ext cx="10515600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i="0" baseline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s 2 columnes ju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‹#›</a:t>
            </a:fld>
            <a:endParaRPr lang="ca-ES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0" y="64916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>
            <a:extLst>
              <a:ext uri="{FF2B5EF4-FFF2-40B4-BE49-F238E27FC236}">
                <a16:creationId xmlns:a16="http://schemas.microsoft.com/office/drawing/2014/main" id="{A9C82751-7D12-C843-ABEF-47A8370266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992"/>
            <a:ext cx="10515600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i="0" baseline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  <p:sp>
        <p:nvSpPr>
          <p:cNvPr id="11" name="Marcador de contenido 16">
            <a:extLst>
              <a:ext uri="{FF2B5EF4-FFF2-40B4-BE49-F238E27FC236}">
                <a16:creationId xmlns:a16="http://schemas.microsoft.com/office/drawing/2014/main" id="{9BEE0223-47A2-064C-BF7E-543DE36F50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828553"/>
            <a:ext cx="10515600" cy="5218235"/>
          </a:xfrm>
        </p:spPr>
        <p:txBody>
          <a:bodyPr numCol="2" spcCol="360000"/>
          <a:lstStyle>
            <a:lvl1pPr marL="285750" indent="-285750" fontAlgn="t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 b="0" i="0" baseline="0">
                <a:latin typeface="+mn-lt"/>
              </a:defRPr>
            </a:lvl1pPr>
            <a:lvl2pPr>
              <a:lnSpc>
                <a:spcPct val="150000"/>
              </a:lnSpc>
              <a:defRPr/>
            </a:lvl2pPr>
          </a:lstStyle>
          <a:p>
            <a:r>
              <a:rPr lang="ca-ES" dirty="0"/>
              <a:t>Introduïu aquí el text de dues columnes juntes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s 2 columnes separa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‹#›</a:t>
            </a:fld>
            <a:endParaRPr lang="ca-ES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0" y="64916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id="{56FFE32B-04BF-FC41-91B7-BDE3D86C9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992"/>
            <a:ext cx="10515600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i="0" baseline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01A9CA27-1C93-E641-8534-18A3854518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828553"/>
            <a:ext cx="4778829" cy="5218235"/>
          </a:xfrm>
        </p:spPr>
        <p:txBody>
          <a:bodyPr numCol="1" spcCol="360000"/>
          <a:lstStyle>
            <a:lvl1pPr marL="285750" indent="-285750" fontAlgn="t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 b="0" i="0" baseline="0">
                <a:latin typeface="+mn-lt"/>
              </a:defRPr>
            </a:lvl1pPr>
            <a:lvl2pPr>
              <a:lnSpc>
                <a:spcPct val="150000"/>
              </a:lnSpc>
              <a:defRPr/>
            </a:lvl2pPr>
          </a:lstStyle>
          <a:p>
            <a:r>
              <a:rPr lang="ca-ES" dirty="0"/>
              <a:t>Introduïu el text de la primera columna</a:t>
            </a:r>
          </a:p>
        </p:txBody>
      </p:sp>
      <p:sp>
        <p:nvSpPr>
          <p:cNvPr id="18" name="Marcador de contenido 16">
            <a:extLst>
              <a:ext uri="{FF2B5EF4-FFF2-40B4-BE49-F238E27FC236}">
                <a16:creationId xmlns:a16="http://schemas.microsoft.com/office/drawing/2014/main" id="{B3632C6B-C13D-0847-AB69-4A2BE216283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63591" y="828553"/>
            <a:ext cx="4778829" cy="5218235"/>
          </a:xfrm>
        </p:spPr>
        <p:txBody>
          <a:bodyPr numCol="1" spcCol="360000"/>
          <a:lstStyle>
            <a:lvl1pPr marL="285750" indent="-285750" fontAlgn="t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  <a:defRPr b="0" i="0" baseline="0">
                <a:latin typeface="+mn-lt"/>
              </a:defRPr>
            </a:lvl1pPr>
            <a:lvl2pPr>
              <a:lnSpc>
                <a:spcPct val="150000"/>
              </a:lnSpc>
              <a:defRPr/>
            </a:lvl2pPr>
          </a:lstStyle>
          <a:p>
            <a:r>
              <a:rPr lang="ca-ES" dirty="0"/>
              <a:t>Introduïu el text de la segona columna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+ grà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‹#›</a:t>
            </a:fld>
            <a:endParaRPr lang="ca-ES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0" y="64916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>
            <a:off x="0" y="61769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 userDrawn="1"/>
        </p:nvCxnSpPr>
        <p:spPr>
          <a:xfrm>
            <a:off x="0" y="11291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gráfico 4"/>
          <p:cNvSpPr>
            <a:spLocks noGrp="1"/>
          </p:cNvSpPr>
          <p:nvPr>
            <p:ph type="chart" sz="quarter" idx="13" hasCustomPrompt="1"/>
          </p:nvPr>
        </p:nvSpPr>
        <p:spPr>
          <a:xfrm>
            <a:off x="6626942" y="828553"/>
            <a:ext cx="4726858" cy="514838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Jigsaw" charset="0"/>
                <a:ea typeface="Jigsaw" charset="0"/>
                <a:cs typeface="Jigsaw" charset="0"/>
              </a:defRPr>
            </a:lvl1pPr>
          </a:lstStyle>
          <a:p>
            <a:r>
              <a:rPr lang="ca-ES" dirty="0"/>
              <a:t>Gràfic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0072802-57BF-0A4B-A55B-E6E9F1511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992"/>
            <a:ext cx="10515600" cy="5901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i="0" baseline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noProof="0" dirty="0"/>
              <a:t>Agregueu aquí el títol de la diapositiva</a:t>
            </a:r>
          </a:p>
        </p:txBody>
      </p:sp>
      <p:sp>
        <p:nvSpPr>
          <p:cNvPr id="14" name="Marcador de contenido 16">
            <a:extLst>
              <a:ext uri="{FF2B5EF4-FFF2-40B4-BE49-F238E27FC236}">
                <a16:creationId xmlns:a16="http://schemas.microsoft.com/office/drawing/2014/main" id="{F4AF251F-2915-0842-8F0C-02AC580F550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199" y="828553"/>
            <a:ext cx="4793673" cy="5218235"/>
          </a:xfrm>
        </p:spPr>
        <p:txBody>
          <a:bodyPr/>
          <a:lstStyle>
            <a:lvl1pPr marL="0" indent="0" fontAlgn="t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</a:tabLst>
              <a:defRPr b="0" i="0" baseline="0">
                <a:latin typeface="+mn-lt"/>
              </a:defRPr>
            </a:lvl1pPr>
            <a:lvl2pPr>
              <a:lnSpc>
                <a:spcPct val="150000"/>
              </a:lnSpc>
              <a:defRPr/>
            </a:lvl2pPr>
          </a:lstStyle>
          <a:p>
            <a:r>
              <a:rPr lang="ca-ES" dirty="0"/>
              <a:t>Introduïu aquí el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7C9B712-5395-B141-B544-61AB1AF6B5F8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38200" y="6232163"/>
            <a:ext cx="4692650" cy="475568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58992"/>
            <a:ext cx="10515600" cy="653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028700"/>
            <a:ext cx="10515600" cy="5148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ES_tradnl" dirty="0"/>
              <a:t>Haga clic para modificar los estilos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Jigsaw" charset="0"/>
                <a:ea typeface="Jigsaw" charset="0"/>
                <a:cs typeface="Jigsaw" charset="0"/>
              </a:defRPr>
            </a:lvl1pPr>
          </a:lstStyle>
          <a:p>
            <a:fld id="{BE953A22-4E5B-B745-9FA0-1DD58406192C}" type="slidenum">
              <a:rPr lang="ca-ES" smtClean="0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4308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6" r:id="rId5"/>
    <p:sldLayoutId id="2147483664" r:id="rId6"/>
    <p:sldLayoutId id="2147483671" r:id="rId7"/>
    <p:sldLayoutId id="2147483667" r:id="rId8"/>
    <p:sldLayoutId id="2147483668" r:id="rId9"/>
    <p:sldLayoutId id="2147483652" r:id="rId10"/>
    <p:sldLayoutId id="2147483670" r:id="rId11"/>
    <p:sldLayoutId id="2147483677" r:id="rId12"/>
    <p:sldLayoutId id="2147483676" r:id="rId13"/>
    <p:sldLayoutId id="2147483678" r:id="rId14"/>
    <p:sldLayoutId id="2147483672" r:id="rId15"/>
    <p:sldLayoutId id="2147483663" r:id="rId16"/>
    <p:sldLayoutId id="2147483673" r:id="rId17"/>
    <p:sldLayoutId id="2147483665" r:id="rId18"/>
    <p:sldLayoutId id="214748367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85750" algn="l" defTabSz="914400" rtl="0" eaLnBrk="1" latinLnBrk="0" hangingPunct="1">
        <a:lnSpc>
          <a:spcPct val="150000"/>
        </a:lnSpc>
        <a:spcBef>
          <a:spcPts val="1000"/>
        </a:spcBef>
        <a:spcAft>
          <a:spcPts val="1000"/>
        </a:spcAft>
        <a:buClr>
          <a:srgbClr val="EEA4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EEA400"/>
        </a:buClr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EEA400"/>
        </a:buClr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EEA400"/>
        </a:buClr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EEA400"/>
        </a:buClr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toratsindustrials.gencat.cat/els-doctorats-industrials/" TargetMode="External"/><Relationship Id="rId2" Type="http://schemas.openxmlformats.org/officeDocument/2006/relationships/hyperlink" Target="mailto:recerca@tecnocampus.cat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youtu.be/PbubnJUkgn0" TargetMode="External"/><Relationship Id="rId4" Type="http://schemas.openxmlformats.org/officeDocument/2006/relationships/hyperlink" Target="https://agaur.gencat.cat/ca/beques-i-ajuts/convocatories-per-temes/Ajuts-a-Doctorats-industrials-D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E2965-727B-8E44-855D-683FDD12E7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PROGRAMA DE DOCTORATS INDUSTRIALS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B1117F-723A-DE42-A20C-6031191A2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382" y="1559892"/>
            <a:ext cx="11239235" cy="630858"/>
          </a:xfrm>
        </p:spPr>
        <p:txBody>
          <a:bodyPr>
            <a:noAutofit/>
          </a:bodyPr>
          <a:lstStyle/>
          <a:p>
            <a:r>
              <a:rPr lang="ca-ES" sz="2800" dirty="0"/>
              <a:t>RESUM BASES I CONVOCATÒRIA - 2022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9B70A1-D98D-BF49-A86B-8A8DB9D5BAA5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74408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idor de contingut 5" descr="Imatge que conté text&#10;&#10;Descripció generada automàticament">
            <a:extLst>
              <a:ext uri="{FF2B5EF4-FFF2-40B4-BE49-F238E27FC236}">
                <a16:creationId xmlns:a16="http://schemas.microsoft.com/office/drawing/2014/main" id="{6901B6FF-BF90-422E-74E5-865540D1699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38200" y="1309648"/>
            <a:ext cx="10515600" cy="4256166"/>
          </a:xfrm>
        </p:spPr>
      </p:pic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98E4813F-D043-68A1-B2A5-EDB92130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10</a:t>
            </a:fld>
            <a:endParaRPr lang="ca-ES"/>
          </a:p>
        </p:txBody>
      </p:sp>
      <p:sp>
        <p:nvSpPr>
          <p:cNvPr id="4" name="Títol 3">
            <a:extLst>
              <a:ext uri="{FF2B5EF4-FFF2-40B4-BE49-F238E27FC236}">
                <a16:creationId xmlns:a16="http://schemas.microsoft.com/office/drawing/2014/main" id="{A95174DA-8F09-2F3F-A6BF-AD963181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chemeClr val="tx2"/>
                </a:solidFill>
              </a:rPr>
              <a:t>7.</a:t>
            </a:r>
            <a:r>
              <a:rPr lang="ca-ES" dirty="0"/>
              <a:t> CALENDARI</a:t>
            </a:r>
          </a:p>
        </p:txBody>
      </p:sp>
    </p:spTree>
    <p:extLst>
      <p:ext uri="{BB962C8B-B14F-4D97-AF65-F5344CB8AC3E}">
        <p14:creationId xmlns:p14="http://schemas.microsoft.com/office/powerpoint/2010/main" val="1437074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BAFC384A-556A-524F-3BCE-33E067FB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E953A22-4E5B-B745-9FA0-1DD58406192C}" type="slidenum">
              <a:rPr lang="ca-ES" smtClean="0"/>
              <a:pPr>
                <a:spcAft>
                  <a:spcPts val="600"/>
                </a:spcAft>
              </a:pPr>
              <a:t>11</a:t>
            </a:fld>
            <a:endParaRPr lang="ca-ES"/>
          </a:p>
        </p:txBody>
      </p:sp>
      <p:sp>
        <p:nvSpPr>
          <p:cNvPr id="3" name="Títol 2">
            <a:extLst>
              <a:ext uri="{FF2B5EF4-FFF2-40B4-BE49-F238E27FC236}">
                <a16:creationId xmlns:a16="http://schemas.microsoft.com/office/drawing/2014/main" id="{E3BACB88-D25C-FE29-7D5D-620FB42C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92"/>
            <a:ext cx="10515600" cy="590175"/>
          </a:xfrm>
        </p:spPr>
        <p:txBody>
          <a:bodyPr anchor="ctr">
            <a:normAutofit/>
          </a:bodyPr>
          <a:lstStyle/>
          <a:p>
            <a:r>
              <a:rPr lang="ca-ES" dirty="0"/>
              <a:t>8. APORTACIONS DE LA CÀTEDRA PELS DOCTORATS INDUSTRIALS</a:t>
            </a:r>
          </a:p>
        </p:txBody>
      </p:sp>
      <p:pic>
        <p:nvPicPr>
          <p:cNvPr id="6" name="Imatge 5" descr="Imatge que conté text&#10;&#10;Descripció generada automàticament">
            <a:extLst>
              <a:ext uri="{FF2B5EF4-FFF2-40B4-BE49-F238E27FC236}">
                <a16:creationId xmlns:a16="http://schemas.microsoft.com/office/drawing/2014/main" id="{B7B1AB4A-7B2D-125A-FDD3-99C6439F5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0331"/>
            <a:ext cx="4778829" cy="3814679"/>
          </a:xfrm>
          <a:prstGeom prst="rect">
            <a:avLst/>
          </a:prstGeom>
          <a:noFill/>
        </p:spPr>
      </p:pic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AD3A45A2-9FEF-31E7-62C5-2057A24CE7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563591" y="828553"/>
            <a:ext cx="4778829" cy="521823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a-ES" dirty="0"/>
              <a:t>Tecnocampus- Universitat Pompeu Fabra compta amb un grup de recerca consolidat. AGAUR.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a-ES" dirty="0"/>
              <a:t>Possibilitat de realitzar estudis de validació d’eines i dispositius per la formació.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a-ES" dirty="0"/>
              <a:t>Alta especialització en temes d’envelliment i qualitat de vida. 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a-ES" dirty="0"/>
              <a:t>Reciclatge constant dels professionals, professors i investigadors de la Càtedra. </a:t>
            </a:r>
          </a:p>
          <a:p>
            <a:pPr marL="285750" indent="-28575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a-ES" dirty="0"/>
              <a:t>Màster propi d’atenció a la cronicitat i l’envelliment. </a:t>
            </a:r>
          </a:p>
          <a:p>
            <a:pPr>
              <a:lnSpc>
                <a:spcPct val="140000"/>
              </a:lnSpc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17999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>
            <a:extLst>
              <a:ext uri="{FF2B5EF4-FFF2-40B4-BE49-F238E27FC236}">
                <a16:creationId xmlns:a16="http://schemas.microsoft.com/office/drawing/2014/main" id="{0E29D281-4C6A-485B-8038-A94F69C776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/>
              <a:t>CONTACTE </a:t>
            </a:r>
            <a:r>
              <a:rPr lang="pt-BR" dirty="0"/>
              <a:t>SERVEI DE PROJECTES I SUPORT A LA RECERCA TCM: </a:t>
            </a:r>
            <a:r>
              <a:rPr lang="ca-E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recerca@tecnocampus.cat</a:t>
            </a: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/>
              <a:t>WEB PROGRAMA DOCTORATS INDUSTRIALS: </a:t>
            </a:r>
            <a:r>
              <a:rPr lang="ca-ES" dirty="0">
                <a:hlinkClick r:id="rId3"/>
              </a:rPr>
              <a:t>https://doctoratsindustrials.gencat.cat/els-doctorats-industrials/</a:t>
            </a:r>
            <a:r>
              <a:rPr lang="ca-E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/>
              <a:t>ENLLAÇ TRÀMITS GENERALITAT: </a:t>
            </a:r>
            <a:r>
              <a:rPr lang="ca-ES" dirty="0">
                <a:hlinkClick r:id="rId4"/>
              </a:rPr>
              <a:t>https://agaur.gencat.cat/ca/beques-i-ajuts/convocatories-per-temes/Ajuts-a-Doctorats-industrials-DI</a:t>
            </a:r>
            <a:r>
              <a:rPr lang="ca-E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/>
              <a:t>SESSIÓ ONLINE : </a:t>
            </a:r>
            <a:r>
              <a:rPr lang="ca-ES" i="1" dirty="0"/>
              <a:t>El Doctorat Industrial, també per a l’àmbit d’Humanitats i Ciències Socials i Jurídiques; </a:t>
            </a:r>
            <a:r>
              <a:rPr lang="ca-ES" dirty="0">
                <a:hlinkClick r:id="rId5"/>
              </a:rPr>
              <a:t>https://youtu.be/PbubnJUkgn0</a:t>
            </a:r>
            <a:endParaRPr lang="ca-E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/>
          </a:p>
          <a:p>
            <a:endParaRPr lang="ca-ES" dirty="0"/>
          </a:p>
        </p:txBody>
      </p:sp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D6DD349F-1B48-4A26-BC65-4F9205BF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12</a:t>
            </a:fld>
            <a:endParaRPr lang="ca-ES"/>
          </a:p>
        </p:txBody>
      </p:sp>
      <p:sp>
        <p:nvSpPr>
          <p:cNvPr id="4" name="Títol 3">
            <a:extLst>
              <a:ext uri="{FF2B5EF4-FFF2-40B4-BE49-F238E27FC236}">
                <a16:creationId xmlns:a16="http://schemas.microsoft.com/office/drawing/2014/main" id="{7D045E13-750F-4F36-A5B9-5FEA74AA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INFORMACIÓ D’INTERÈS</a:t>
            </a:r>
          </a:p>
        </p:txBody>
      </p:sp>
    </p:spTree>
    <p:extLst>
      <p:ext uri="{BB962C8B-B14F-4D97-AF65-F5344CB8AC3E}">
        <p14:creationId xmlns:p14="http://schemas.microsoft.com/office/powerpoint/2010/main" val="186656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37F15B16-3345-4FBB-972D-B994FCC0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2</a:t>
            </a:fld>
            <a:endParaRPr lang="ca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585C806-D9B1-4A81-BFA7-9D1A979B8D8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0700" y="1314860"/>
            <a:ext cx="11557000" cy="445431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a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QUE ES UN PROJECTE DE DOCTORAT INDUSTRIAL?</a:t>
            </a:r>
          </a:p>
          <a:p>
            <a:pPr>
              <a:lnSpc>
                <a:spcPct val="150000"/>
              </a:lnSpc>
            </a:pPr>
            <a:r>
              <a:rPr lang="ca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QUE OFEREIX UN DOCTORAT INDUSTRIAL?</a:t>
            </a:r>
          </a:p>
          <a:p>
            <a:pPr>
              <a:lnSpc>
                <a:spcPct val="150000"/>
              </a:lnSpc>
            </a:pPr>
            <a:r>
              <a:rPr lang="ca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CARACTERÍSTIQUES : MODALITAT COFINANÇAMENT</a:t>
            </a:r>
          </a:p>
          <a:p>
            <a:pPr>
              <a:lnSpc>
                <a:spcPct val="150000"/>
              </a:lnSpc>
            </a:pPr>
            <a:r>
              <a:rPr lang="ca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REQUISITS PER SOL·LICITAR L’AJUT</a:t>
            </a:r>
          </a:p>
          <a:p>
            <a:pPr>
              <a:lnSpc>
                <a:spcPct val="150000"/>
              </a:lnSpc>
            </a:pPr>
            <a:r>
              <a:rPr lang="ca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FINANÇAMENT</a:t>
            </a:r>
          </a:p>
          <a:p>
            <a:pPr>
              <a:lnSpc>
                <a:spcPct val="150000"/>
              </a:lnSpc>
            </a:pPr>
            <a:r>
              <a:rPr lang="ca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PROCEDIMENT PER SOL·LICITAR L’AJUT</a:t>
            </a:r>
          </a:p>
          <a:p>
            <a:pPr>
              <a:lnSpc>
                <a:spcPct val="150000"/>
              </a:lnSpc>
            </a:pPr>
            <a:r>
              <a:rPr lang="ca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CALENDARI</a:t>
            </a:r>
          </a:p>
        </p:txBody>
      </p:sp>
    </p:spTree>
    <p:extLst>
      <p:ext uri="{BB962C8B-B14F-4D97-AF65-F5344CB8AC3E}">
        <p14:creationId xmlns:p14="http://schemas.microsoft.com/office/powerpoint/2010/main" val="180594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42ED6C3A-8BE2-4012-ABB9-99086B020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E953A22-4E5B-B745-9FA0-1DD58406192C}" type="slidenum">
              <a:rPr lang="ca-ES" smtClean="0"/>
              <a:pPr>
                <a:spcAft>
                  <a:spcPts val="600"/>
                </a:spcAft>
              </a:pPr>
              <a:t>3</a:t>
            </a:fld>
            <a:endParaRPr lang="ca-E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F64236-7F1C-4817-B9FA-37D8FF9801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828553"/>
            <a:ext cx="10885488" cy="2384547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ca-ES" b="1" dirty="0">
                <a:latin typeface="Calibri" panose="020F0502020204030204" pitchFamily="34" charset="0"/>
                <a:ea typeface="Calibri" panose="020F0502020204030204" pitchFamily="34" charset="0"/>
              </a:rPr>
              <a:t>Subvenció en </a:t>
            </a:r>
            <a:r>
              <a:rPr lang="ca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règim de concurrència competitiva </a:t>
            </a: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 al desenvolupament de projectes en </a:t>
            </a:r>
            <a:r>
              <a:rPr lang="ca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qualsevol àmbit de coneixement i en qualsevol sector empresarial</a:t>
            </a: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projecte de recerca s'ha de desenvolupar en el </a:t>
            </a:r>
            <a:r>
              <a:rPr lang="ca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marc estratègic d'una empresa o entitat de l'entorn empresarial</a:t>
            </a: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i, alhora, en el </a:t>
            </a:r>
            <a:r>
              <a:rPr lang="ca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 d'un grup de recerca d'un organisme de recerca</a:t>
            </a: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en els quals el doctorand o doctoranda ha de dur a terme la seva formació investigadora, amb </a:t>
            </a:r>
            <a:r>
              <a:rPr lang="ca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l'objectiu de fer una tesi doctoral</a:t>
            </a: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  <p:sp>
        <p:nvSpPr>
          <p:cNvPr id="4" name="Títol 3">
            <a:extLst>
              <a:ext uri="{FF2B5EF4-FFF2-40B4-BE49-F238E27FC236}">
                <a16:creationId xmlns:a16="http://schemas.microsoft.com/office/drawing/2014/main" id="{C3A5DC3E-12E5-4E31-ADD5-8CAEB688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92"/>
            <a:ext cx="10515600" cy="590175"/>
          </a:xfrm>
        </p:spPr>
        <p:txBody>
          <a:bodyPr anchor="ctr">
            <a:normAutofit/>
          </a:bodyPr>
          <a:lstStyle/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ca-ES" dirty="0"/>
              <a:t>QUE ES UN PROGRAMA DE DOCTORAT INDUSTRIAL?</a:t>
            </a:r>
          </a:p>
        </p:txBody>
      </p:sp>
      <p:pic>
        <p:nvPicPr>
          <p:cNvPr id="16" name="Imatge 15">
            <a:extLst>
              <a:ext uri="{FF2B5EF4-FFF2-40B4-BE49-F238E27FC236}">
                <a16:creationId xmlns:a16="http://schemas.microsoft.com/office/drawing/2014/main" id="{891308B9-9F6F-4BB0-98C5-4BF5965ED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70" b="3591"/>
          <a:stretch/>
        </p:blipFill>
        <p:spPr>
          <a:xfrm>
            <a:off x="2208809" y="3319781"/>
            <a:ext cx="7774381" cy="270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8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A7BB264-B7C3-4E94-8C6B-C2CEF281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E953A22-4E5B-B745-9FA0-1DD58406192C}" type="slidenum">
              <a:rPr lang="ca-ES" smtClean="0"/>
              <a:pPr>
                <a:spcAft>
                  <a:spcPts val="600"/>
                </a:spcAft>
              </a:pPr>
              <a:t>4</a:t>
            </a:fld>
            <a:endParaRPr lang="ca-E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F0D486BC-B917-4611-AC8F-3E23A4BF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92"/>
            <a:ext cx="10515600" cy="590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Clr>
                <a:schemeClr val="tx2"/>
              </a:buClr>
              <a:buFont typeface="+mj-lt"/>
              <a:buAutoNum type="arabicPeriod" startAt="2"/>
            </a:pPr>
            <a:r>
              <a:rPr lang="ca-ES" dirty="0"/>
              <a:t>QUE OFEREIX UN DOCTORAT INDUSTRIAL?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D4CC6BB-B31D-424E-844C-B2DABCB908F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111095"/>
            <a:ext cx="10515600" cy="465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idor de número de diapositiva 1" hidden="1">
            <a:extLst>
              <a:ext uri="{FF2B5EF4-FFF2-40B4-BE49-F238E27FC236}">
                <a16:creationId xmlns:a16="http://schemas.microsoft.com/office/drawing/2014/main" id="{A8F9EEAF-AF66-40EA-A84D-9F5364CB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E953A22-4E5B-B745-9FA0-1DD58406192C}" type="slidenum">
              <a:rPr lang="ca-ES" smtClean="0"/>
              <a:pPr>
                <a:spcAft>
                  <a:spcPts val="600"/>
                </a:spcAft>
              </a:pPr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5154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>
            <a:extLst>
              <a:ext uri="{FF2B5EF4-FFF2-40B4-BE49-F238E27FC236}">
                <a16:creationId xmlns:a16="http://schemas.microsoft.com/office/drawing/2014/main" id="{226CFE21-BB4B-4767-B735-F89C64F63C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980953"/>
            <a:ext cx="10515600" cy="465784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El projecte de recerca i la tesi doctoral es desenvoluparan en el </a:t>
            </a:r>
            <a:r>
              <a:rPr lang="ca-ES" b="1" dirty="0"/>
              <a:t>marc d’un conveni de col·laboració </a:t>
            </a:r>
            <a:r>
              <a:rPr lang="ca-ES" dirty="0"/>
              <a:t>entre, com a mínim, un representant de l’entorn acadèmic i un de l’entorn empresarial. El doctorand/a disposarà </a:t>
            </a:r>
            <a:r>
              <a:rPr lang="ca-ES" b="1" dirty="0"/>
              <a:t>d’un director/a de tesi </a:t>
            </a:r>
            <a:r>
              <a:rPr lang="ca-ES" dirty="0"/>
              <a:t>en l’entorn acadèmic i una </a:t>
            </a:r>
            <a:r>
              <a:rPr lang="ca-ES" b="1" dirty="0"/>
              <a:t>persona responsable en l’entorn empresarial</a:t>
            </a:r>
            <a:r>
              <a:rPr lang="ca-E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La </a:t>
            </a:r>
            <a:r>
              <a:rPr lang="ca-ES" b="1" dirty="0"/>
              <a:t>dedicació del doctorand/a </a:t>
            </a:r>
            <a:r>
              <a:rPr lang="ca-ES" dirty="0"/>
              <a:t>al projecte de recerca es distribuirà </a:t>
            </a:r>
            <a:r>
              <a:rPr lang="ca-ES" b="1" dirty="0"/>
              <a:t>entre aquests dos entorns</a:t>
            </a:r>
            <a:r>
              <a:rPr lang="ca-E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La durada del conveni de col·laboració ha de ser de </a:t>
            </a:r>
            <a:r>
              <a:rPr lang="ca-ES" b="1" dirty="0"/>
              <a:t>3 anys</a:t>
            </a:r>
            <a:r>
              <a:rPr lang="ca-ES" dirty="0"/>
              <a:t>. L’objectiu és que la tesi s’elabori en un termini de 3 anys. En cap cas el finançament de la Generalitat serà per a un període superior als 3 anys.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El doctorand/a participarà en </a:t>
            </a:r>
            <a:r>
              <a:rPr lang="ca-ES" b="1" dirty="0"/>
              <a:t>programes formatius en competències transversals </a:t>
            </a:r>
            <a:r>
              <a:rPr lang="ca-ES" dirty="0"/>
              <a:t>d’interès empresarial i </a:t>
            </a:r>
            <a:r>
              <a:rPr lang="ca-ES" b="1" dirty="0"/>
              <a:t>disposarà d’una borsa de mobilitat anual finançada per la Generalitat de Catalunya</a:t>
            </a:r>
            <a:r>
              <a:rPr lang="ca-ES" dirty="0"/>
              <a:t> i que podrà acumular-se per a un període màxim de 3 anys. </a:t>
            </a:r>
          </a:p>
        </p:txBody>
      </p:sp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CD53BA7D-AD67-442B-9368-95EB4C6E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5</a:t>
            </a:fld>
            <a:endParaRPr lang="ca-ES"/>
          </a:p>
        </p:txBody>
      </p:sp>
      <p:sp>
        <p:nvSpPr>
          <p:cNvPr id="4" name="Títol 3">
            <a:extLst>
              <a:ext uri="{FF2B5EF4-FFF2-40B4-BE49-F238E27FC236}">
                <a16:creationId xmlns:a16="http://schemas.microsoft.com/office/drawing/2014/main" id="{B9B19ED9-CAF8-40CE-A5DD-BF460EAD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Clr>
                <a:schemeClr val="tx2"/>
              </a:buClr>
              <a:buFont typeface="+mj-lt"/>
              <a:buAutoNum type="arabicPeriod" startAt="3"/>
            </a:pPr>
            <a:r>
              <a:rPr lang="ca-ES" dirty="0"/>
              <a:t>CARACTERÍSTIQUES : MODALITAT COFINANÇAMENT</a:t>
            </a:r>
          </a:p>
        </p:txBody>
      </p:sp>
    </p:spTree>
    <p:extLst>
      <p:ext uri="{BB962C8B-B14F-4D97-AF65-F5344CB8AC3E}">
        <p14:creationId xmlns:p14="http://schemas.microsoft.com/office/powerpoint/2010/main" val="1853219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>
            <a:extLst>
              <a:ext uri="{FF2B5EF4-FFF2-40B4-BE49-F238E27FC236}">
                <a16:creationId xmlns:a16="http://schemas.microsoft.com/office/drawing/2014/main" id="{226CFE21-BB4B-4767-B735-F89C64F63C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9300" y="1396381"/>
            <a:ext cx="10515600" cy="3743447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El doctorand o doctoranda ha de </a:t>
            </a:r>
            <a:r>
              <a:rPr lang="ca-ES" b="1" dirty="0"/>
              <a:t>dedicar-se exclusivament </a:t>
            </a:r>
            <a:r>
              <a:rPr lang="ca-ES" dirty="0"/>
              <a:t>al desenvolupament del projecte de recerca.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Les </a:t>
            </a:r>
            <a:r>
              <a:rPr lang="ca-ES" b="1" dirty="0"/>
              <a:t>despeses del projecte de doctorat industrial finançades per l’entorn empresarial </a:t>
            </a:r>
            <a:r>
              <a:rPr lang="ca-ES" dirty="0"/>
              <a:t>(costos salarials del doctorand o doctoranda i material fungible, entre altres despeses del projecte) </a:t>
            </a:r>
            <a:r>
              <a:rPr lang="ca-ES" b="1" dirty="0"/>
              <a:t>poden ser objecte de bonificacions i deduccions fiscals,</a:t>
            </a:r>
            <a:r>
              <a:rPr lang="ca-ES" dirty="0"/>
              <a:t> d’acord amb la normativa vigent i seguint els procediments establerts per a aquesta finalitat.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/>
              <a:t>L’entorn empresarial ha de contractar el doctorand/a, </a:t>
            </a:r>
            <a:r>
              <a:rPr lang="ca-ES" b="1" dirty="0"/>
              <a:t>assumint una retribució bruta mínima anual igual o superior a 22.000 euros de mitjana</a:t>
            </a:r>
            <a:r>
              <a:rPr lang="ca-ES" dirty="0"/>
              <a:t>, i les quotes patronals corresponents.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a-ES" dirty="0"/>
          </a:p>
        </p:txBody>
      </p:sp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CD53BA7D-AD67-442B-9368-95EB4C6E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6</a:t>
            </a:fld>
            <a:endParaRPr lang="ca-ES"/>
          </a:p>
        </p:txBody>
      </p:sp>
      <p:sp>
        <p:nvSpPr>
          <p:cNvPr id="4" name="Títol 3">
            <a:extLst>
              <a:ext uri="{FF2B5EF4-FFF2-40B4-BE49-F238E27FC236}">
                <a16:creationId xmlns:a16="http://schemas.microsoft.com/office/drawing/2014/main" id="{B9B19ED9-CAF8-40CE-A5DD-BF460EAD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Clr>
                <a:schemeClr val="tx2"/>
              </a:buClr>
              <a:buFont typeface="+mj-lt"/>
              <a:buAutoNum type="arabicPeriod" startAt="3"/>
            </a:pPr>
            <a:r>
              <a:rPr lang="ca-ES" dirty="0"/>
              <a:t>CARACTERÍSTIQUES : MODALITAT COFINANÇAMENT</a:t>
            </a:r>
          </a:p>
        </p:txBody>
      </p:sp>
    </p:spTree>
    <p:extLst>
      <p:ext uri="{BB962C8B-B14F-4D97-AF65-F5344CB8AC3E}">
        <p14:creationId xmlns:p14="http://schemas.microsoft.com/office/powerpoint/2010/main" val="350955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296A505D-0998-4D20-8946-E20B08402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7</a:t>
            </a:fld>
            <a:endParaRPr lang="ca-ES"/>
          </a:p>
        </p:txBody>
      </p:sp>
      <p:sp>
        <p:nvSpPr>
          <p:cNvPr id="4" name="Títol 3">
            <a:extLst>
              <a:ext uri="{FF2B5EF4-FFF2-40B4-BE49-F238E27FC236}">
                <a16:creationId xmlns:a16="http://schemas.microsoft.com/office/drawing/2014/main" id="{E4D68357-E2A8-441D-8DA6-F03EEF59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Clr>
                <a:schemeClr val="tx2"/>
              </a:buClr>
              <a:buFont typeface="+mj-lt"/>
              <a:buAutoNum type="arabicPeriod" startAt="4"/>
            </a:pPr>
            <a:r>
              <a:rPr lang="ca-ES" dirty="0"/>
              <a:t>REQUISITS PER SOL·LICITAR L’AJUT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0A21DFF-CCF6-4A57-A385-C7FFB28D0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54" y="1359596"/>
            <a:ext cx="9645891" cy="398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C92EE2BA-347E-4A5B-818E-FE2AFF84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E953A22-4E5B-B745-9FA0-1DD58406192C}" type="slidenum">
              <a:rPr lang="ca-ES" smtClean="0"/>
              <a:pPr>
                <a:spcAft>
                  <a:spcPts val="600"/>
                </a:spcAft>
              </a:pPr>
              <a:t>8</a:t>
            </a:fld>
            <a:endParaRPr lang="ca-E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7691F7E-694E-4B00-B388-0D75D99F7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92"/>
            <a:ext cx="10515600" cy="590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Clr>
                <a:schemeClr val="tx2"/>
              </a:buClr>
              <a:buFont typeface="+mj-lt"/>
              <a:buAutoNum type="arabicPeriod" startAt="5"/>
            </a:pPr>
            <a:r>
              <a:rPr lang="ca-ES" dirty="0"/>
              <a:t>FINANÇAMENT</a:t>
            </a:r>
            <a:endParaRPr lang="en-US" dirty="0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B6344FEE-7518-4461-A0E0-2651292E1D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38200" y="1084805"/>
            <a:ext cx="10515600" cy="4705731"/>
          </a:xfrm>
          <a:noFill/>
        </p:spPr>
      </p:pic>
    </p:spTree>
    <p:extLst>
      <p:ext uri="{BB962C8B-B14F-4D97-AF65-F5344CB8AC3E}">
        <p14:creationId xmlns:p14="http://schemas.microsoft.com/office/powerpoint/2010/main" val="1609667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>
            <a:extLst>
              <a:ext uri="{FF2B5EF4-FFF2-40B4-BE49-F238E27FC236}">
                <a16:creationId xmlns:a16="http://schemas.microsoft.com/office/drawing/2014/main" id="{2D0BAFD7-92BE-8246-492C-87DA8F11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3A22-4E5B-B745-9FA0-1DD58406192C}" type="slidenum">
              <a:rPr lang="ca-ES" smtClean="0"/>
              <a:t>9</a:t>
            </a:fld>
            <a:endParaRPr lang="ca-ES"/>
          </a:p>
        </p:txBody>
      </p:sp>
      <p:sp>
        <p:nvSpPr>
          <p:cNvPr id="3" name="Títol 2">
            <a:extLst>
              <a:ext uri="{FF2B5EF4-FFF2-40B4-BE49-F238E27FC236}">
                <a16:creationId xmlns:a16="http://schemas.microsoft.com/office/drawing/2014/main" id="{2F3E0B41-254E-DE4A-FF26-9D5634863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chemeClr val="tx2"/>
                </a:solidFill>
              </a:rPr>
              <a:t>6. </a:t>
            </a:r>
            <a:r>
              <a:rPr lang="ca-ES" dirty="0"/>
              <a:t>PROCEDIMENT PER SOL·LICITAR L’AJUT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36F1714E-FD80-EF61-6DF6-C7242135DA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828553"/>
            <a:ext cx="10515600" cy="5218235"/>
          </a:xfrm>
        </p:spPr>
        <p:txBody>
          <a:bodyPr/>
          <a:lstStyle/>
          <a:p>
            <a:pPr marL="0" indent="0" algn="ctr">
              <a:buNone/>
            </a:pPr>
            <a:r>
              <a:rPr lang="ca-ES" dirty="0"/>
              <a:t>- Proposta de projectes: </a:t>
            </a:r>
            <a:r>
              <a:rPr lang="ca-ES" b="1" dirty="0"/>
              <a:t>Formulari</a:t>
            </a:r>
          </a:p>
          <a:p>
            <a:pPr marL="0" indent="0" algn="ctr">
              <a:buNone/>
            </a:pPr>
            <a:r>
              <a:rPr lang="ca-ES" dirty="0"/>
              <a:t>	- Publicació web proposta mínim </a:t>
            </a:r>
            <a:r>
              <a:rPr lang="ca-ES" b="1" dirty="0"/>
              <a:t>5 dies hàbils</a:t>
            </a:r>
            <a:r>
              <a:rPr lang="ca-ES" dirty="0"/>
              <a:t>.</a:t>
            </a:r>
          </a:p>
          <a:p>
            <a:pPr algn="ctr">
              <a:buFontTx/>
              <a:buChar char="-"/>
            </a:pPr>
            <a:endParaRPr lang="ca-ES" dirty="0"/>
          </a:p>
          <a:p>
            <a:pPr marL="0" indent="0" algn="ctr">
              <a:buNone/>
            </a:pPr>
            <a:r>
              <a:rPr lang="ca-ES" dirty="0"/>
              <a:t>- Sol·licitud ajuts tràmit: conveni de col·laboració, acta de selecció, admissió al doctorat i certificats acadèmics.</a:t>
            </a:r>
          </a:p>
          <a:p>
            <a:pPr marL="0" indent="0" algn="ctr">
              <a:buNone/>
            </a:pPr>
            <a:r>
              <a:rPr lang="ca-ES" dirty="0"/>
              <a:t>	-  Resolució de l’ajut:</a:t>
            </a:r>
            <a:r>
              <a:rPr lang="ca-ES" b="1" dirty="0"/>
              <a:t> 4 períodes 2022.</a:t>
            </a:r>
          </a:p>
          <a:p>
            <a:pPr marL="0" indent="0" algn="ctr">
              <a:buNone/>
            </a:pPr>
            <a:r>
              <a:rPr lang="ca-ES" dirty="0"/>
              <a:t>	- 	- Acceptació de l’ajut: </a:t>
            </a:r>
            <a:r>
              <a:rPr lang="ca-ES" b="1" dirty="0"/>
              <a:t>60 dies </a:t>
            </a:r>
            <a:r>
              <a:rPr lang="ca-ES" dirty="0"/>
              <a:t>			posteriors a l’atorgament. </a:t>
            </a:r>
          </a:p>
          <a:p>
            <a:pPr>
              <a:buFontTx/>
              <a:buChar char="-"/>
            </a:pPr>
            <a:r>
              <a:rPr lang="ca-ES" dirty="0"/>
              <a:t>- </a:t>
            </a:r>
          </a:p>
          <a:p>
            <a:pPr>
              <a:buFontTx/>
              <a:buChar char="-"/>
            </a:pPr>
            <a:endParaRPr lang="ca-ES" dirty="0"/>
          </a:p>
          <a:p>
            <a:pPr>
              <a:buFontTx/>
              <a:buChar char="-"/>
            </a:pPr>
            <a:endParaRPr lang="ca-ES" dirty="0"/>
          </a:p>
        </p:txBody>
      </p:sp>
      <p:sp>
        <p:nvSpPr>
          <p:cNvPr id="6" name="Fletxa: avall 5">
            <a:extLst>
              <a:ext uri="{FF2B5EF4-FFF2-40B4-BE49-F238E27FC236}">
                <a16:creationId xmlns:a16="http://schemas.microsoft.com/office/drawing/2014/main" id="{36C2CE42-FFB9-2A93-BB16-6999B2A4AC4F}"/>
              </a:ext>
            </a:extLst>
          </p:cNvPr>
          <p:cNvSpPr/>
          <p:nvPr/>
        </p:nvSpPr>
        <p:spPr>
          <a:xfrm>
            <a:off x="3038475" y="1279935"/>
            <a:ext cx="285750" cy="396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Fletxa: avall 6">
            <a:extLst>
              <a:ext uri="{FF2B5EF4-FFF2-40B4-BE49-F238E27FC236}">
                <a16:creationId xmlns:a16="http://schemas.microsoft.com/office/drawing/2014/main" id="{F369242C-05B3-DDDE-17C1-DF655E4C0B35}"/>
              </a:ext>
            </a:extLst>
          </p:cNvPr>
          <p:cNvSpPr/>
          <p:nvPr/>
        </p:nvSpPr>
        <p:spPr>
          <a:xfrm>
            <a:off x="3464718" y="2009775"/>
            <a:ext cx="316707" cy="7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Fletxa: avall 7">
            <a:extLst>
              <a:ext uri="{FF2B5EF4-FFF2-40B4-BE49-F238E27FC236}">
                <a16:creationId xmlns:a16="http://schemas.microsoft.com/office/drawing/2014/main" id="{F7854542-2A7A-C188-DC42-293FA3B470D3}"/>
              </a:ext>
            </a:extLst>
          </p:cNvPr>
          <p:cNvSpPr/>
          <p:nvPr/>
        </p:nvSpPr>
        <p:spPr>
          <a:xfrm>
            <a:off x="4114800" y="3676650"/>
            <a:ext cx="276225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Fletxa: avall 8">
            <a:extLst>
              <a:ext uri="{FF2B5EF4-FFF2-40B4-BE49-F238E27FC236}">
                <a16:creationId xmlns:a16="http://schemas.microsoft.com/office/drawing/2014/main" id="{C5991485-B6AA-7397-14FB-955ED0076F4A}"/>
              </a:ext>
            </a:extLst>
          </p:cNvPr>
          <p:cNvSpPr/>
          <p:nvPr/>
        </p:nvSpPr>
        <p:spPr>
          <a:xfrm>
            <a:off x="4831557" y="4519610"/>
            <a:ext cx="300037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id="{F9ACD22C-3B2E-4F94-FD7E-F0DF3FC76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726" y="1279935"/>
            <a:ext cx="5172074" cy="44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4126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Tecnocampus">
  <a:themeElements>
    <a:clrScheme name="Diapositives amb fons blanc">
      <a:dk1>
        <a:srgbClr val="333333"/>
      </a:dk1>
      <a:lt1>
        <a:srgbClr val="333333"/>
      </a:lt1>
      <a:dk2>
        <a:srgbClr val="EDA300"/>
      </a:dk2>
      <a:lt2>
        <a:srgbClr val="FFFFFF"/>
      </a:lt2>
      <a:accent1>
        <a:srgbClr val="EDA300"/>
      </a:accent1>
      <a:accent2>
        <a:srgbClr val="FF7D78"/>
      </a:accent2>
      <a:accent3>
        <a:srgbClr val="70C8CB"/>
      </a:accent3>
      <a:accent4>
        <a:srgbClr val="15C287"/>
      </a:accent4>
      <a:accent5>
        <a:srgbClr val="DDE432"/>
      </a:accent5>
      <a:accent6>
        <a:srgbClr val="DDA1E5"/>
      </a:accent6>
      <a:hlink>
        <a:srgbClr val="EDA300"/>
      </a:hlink>
      <a:folHlink>
        <a:srgbClr val="FF7D7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 lnSpcReduction="10000"/>
      </a:bodyPr>
      <a:lstStyle>
        <a:defPPr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1" id="{B16901A2-9354-DD4E-8181-E6550918B897}" vid="{11E1E136-196E-4140-8666-8996BC691FC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0d08c9f-0771-4974-bb3d-b11991785953">F62UASW6MD7H-27-644</_dlc_DocId>
    <_dlc_DocIdUrl xmlns="20d08c9f-0771-4974-bb3d-b11991785953">
      <Url>https://intranet.tecnocampus.cat/_layouts/15/DocIdRedir.aspx?ID=F62UASW6MD7H-27-644</Url>
      <Description>F62UASW6MD7H-27-644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98BC53FF6BA348A4E6617989361C8C" ma:contentTypeVersion="5" ma:contentTypeDescription="Crea un document nou" ma:contentTypeScope="" ma:versionID="15688d4910aca567848c7131b4937938">
  <xsd:schema xmlns:xsd="http://www.w3.org/2001/XMLSchema" xmlns:xs="http://www.w3.org/2001/XMLSchema" xmlns:p="http://schemas.microsoft.com/office/2006/metadata/properties" xmlns:ns2="20d08c9f-0771-4974-bb3d-b11991785953" targetNamespace="http://schemas.microsoft.com/office/2006/metadata/properties" ma:root="true" ma:fieldsID="b3c900d015e4cde318eb7793f53794e9" ns2:_="">
    <xsd:import namespace="20d08c9f-0771-4974-bb3d-b1199178595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d08c9f-0771-4974-bb3d-b1199178595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l'ID de document" ma:description="Valor de l'ID de document assignat a aquest ele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Enllaç permanent a aques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7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A8ADFC-2C79-4045-9761-8F88B9CF8E33}">
  <ds:schemaRefs>
    <ds:schemaRef ds:uri="http://schemas.microsoft.com/office/2006/metadata/properties"/>
    <ds:schemaRef ds:uri="http://schemas.microsoft.com/office/infopath/2007/PartnerControls"/>
    <ds:schemaRef ds:uri="20d08c9f-0771-4974-bb3d-b11991785953"/>
  </ds:schemaRefs>
</ds:datastoreItem>
</file>

<file path=customXml/itemProps2.xml><?xml version="1.0" encoding="utf-8"?>
<ds:datastoreItem xmlns:ds="http://schemas.openxmlformats.org/officeDocument/2006/customXml" ds:itemID="{7124A522-6FC1-4FCE-B59D-7934E601A37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E2B08A5-1DC2-4CA2-B765-981BA2D9E49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F8AA465-F4C9-4F9B-9457-9512BDCAED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d08c9f-0771-4974-bb3d-b119917859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plantilla_tecnocampus_2020_cat_10</Template>
  <TotalTime>302</TotalTime>
  <Words>645</Words>
  <Application>Microsoft Office PowerPoint</Application>
  <PresentationFormat>Pantalla panoràmica</PresentationFormat>
  <Paragraphs>56</Paragraphs>
  <Slides>12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Jigsaw</vt:lpstr>
      <vt:lpstr>Jigsaw Light</vt:lpstr>
      <vt:lpstr>Wingdings</vt:lpstr>
      <vt:lpstr>Plantilla Tecnocampus</vt:lpstr>
      <vt:lpstr>PROGRAMA DE DOCTORATS INDUSTRIALS</vt:lpstr>
      <vt:lpstr>Presentació del PowerPoint</vt:lpstr>
      <vt:lpstr>QUE ES UN PROGRAMA DE DOCTORAT INDUSTRIAL?</vt:lpstr>
      <vt:lpstr>QUE OFEREIX UN DOCTORAT INDUSTRIAL?</vt:lpstr>
      <vt:lpstr>CARACTERÍSTIQUES : MODALITAT COFINANÇAMENT</vt:lpstr>
      <vt:lpstr>CARACTERÍSTIQUES : MODALITAT COFINANÇAMENT</vt:lpstr>
      <vt:lpstr>REQUISITS PER SOL·LICITAR L’AJUT</vt:lpstr>
      <vt:lpstr>FINANÇAMENT</vt:lpstr>
      <vt:lpstr>6. PROCEDIMENT PER SOL·LICITAR L’AJUT</vt:lpstr>
      <vt:lpstr>7. CALENDARI</vt:lpstr>
      <vt:lpstr>8. APORTACIONS DE LA CÀTEDRA PELS DOCTORATS INDUSTRIALS</vt:lpstr>
      <vt:lpstr>INFORMACIÓ D’INTERÈS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DOCTORATS INDUSTRIALS</dc:title>
  <dc:creator>Helena Vilert Bosch</dc:creator>
  <cp:lastModifiedBy>Aina Lobaco Soler</cp:lastModifiedBy>
  <cp:revision>6</cp:revision>
  <cp:lastPrinted>2018-12-17T11:47:28Z</cp:lastPrinted>
  <dcterms:created xsi:type="dcterms:W3CDTF">2021-09-27T08:18:39Z</dcterms:created>
  <dcterms:modified xsi:type="dcterms:W3CDTF">2022-06-29T10:56:26Z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0x0101001E98BC53FF6BA348A4E6617989361C8C</vt:lpwstr>
  </property>
  <property fmtid="{D5CDD505-2E9C-101B-9397-08002B2CF9AE}" pid="3" name="_dlc_DocIdItemGuid">
    <vt:lpwstr>66b910d7-b812-445a-9286-b7a3b1a38a91</vt:lpwstr>
  </property>
</Properties>
</file>